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15"/>
      <p:bold r:id="rId16"/>
    </p:embeddedFont>
    <p:embeddedFont>
      <p:font typeface="Arial Black" panose="020B0A04020102020204" pitchFamily="34" charset="0"/>
      <p:regular r:id="rId17"/>
      <p:bold r:id="rId18"/>
    </p:embeddedFont>
    <p:embeddedFont>
      <p:font typeface="Arial Narrow" panose="020B0606020202030204" pitchFamily="3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EB69FE-D02A-45FA-94B5-4545254789B3}">
  <a:tblStyle styleId="{72EB69FE-D02A-45FA-94B5-4545254789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tation.org.tw/hackathon?fbclid=IwAR2JaLGsUJHVw_pRrEY6sfnBdbcjGjKl3tziHLLCdDvqz8JM2dLmetcHFUo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143248c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https://www.datastation.org.tw/hackathon?fbclid=IwAR2JaLGsUJHVw_pRrEY6sfnBdbcjGjKl3tziHLLCdDvqz8JM2dLmetcHFUo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ge143248c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143248cd1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3" name="Google Shape;283;ge143248cd1_2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透過用戶行為及回饋建立完整的資訊整合平台</a:t>
            </a:r>
            <a:endParaRPr/>
          </a:p>
        </p:txBody>
      </p:sp>
      <p:sp>
        <p:nvSpPr>
          <p:cNvPr id="284" name="Google Shape;284;ge143248cd1_2_100:notes"/>
          <p:cNvSpPr txBox="1"/>
          <p:nvPr/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143248cd1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e143248cd1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143248cd1_11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zh-TW" sz="1700" b="1">
                <a:solidFill>
                  <a:srgbClr val="43618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建立整合資訊與提供登山客交流的平台，</a:t>
            </a:r>
            <a:endParaRPr/>
          </a:p>
        </p:txBody>
      </p:sp>
      <p:sp>
        <p:nvSpPr>
          <p:cNvPr id="140" name="Google Shape;140;ge143248cd1_1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143248cd1_2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615E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154" name="Google Shape;154;ge143248cd1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143248cd1_2_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615E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165" name="Google Shape;165;ge143248cd1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244c59ff6_4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B4B4B4"/>
                </a:solidFill>
              </a:rPr>
              <a:t>(說明資料分析原理，如計算邏輯、預測模型等，也可以歷史資料作準確率驗證)</a:t>
            </a:r>
            <a:endParaRPr sz="1400">
              <a:solidFill>
                <a:srgbClr val="B4B4B4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4B4B4"/>
              </a:buClr>
              <a:buSzPts val="1400"/>
              <a:buChar char="●"/>
            </a:pPr>
            <a:r>
              <a:rPr lang="zh-TW" sz="1400">
                <a:solidFill>
                  <a:srgbClr val="B4B4B4"/>
                </a:solidFill>
              </a:rPr>
              <a:t>前處理(簡單)</a:t>
            </a:r>
            <a:endParaRPr sz="1400">
              <a:solidFill>
                <a:srgbClr val="B4B4B4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4B4B4"/>
              </a:buClr>
              <a:buSzPts val="1400"/>
              <a:buChar char="●"/>
            </a:pPr>
            <a:r>
              <a:rPr lang="zh-TW" sz="1400">
                <a:solidFill>
                  <a:srgbClr val="B4B4B4"/>
                </a:solidFill>
              </a:rPr>
              <a:t>分群(過去人的登山習慣為依據、找出不同群體)</a:t>
            </a:r>
            <a:endParaRPr sz="1400">
              <a:solidFill>
                <a:srgbClr val="B4B4B4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4B4B4"/>
              </a:buClr>
              <a:buSzPts val="1400"/>
              <a:buChar char="●"/>
            </a:pPr>
            <a:r>
              <a:rPr lang="zh-TW" sz="1400">
                <a:solidFill>
                  <a:srgbClr val="B4B4B4"/>
                </a:solidFill>
              </a:rPr>
              <a:t>推薦系統(介紹篩選依據)</a:t>
            </a:r>
            <a:endParaRPr sz="1400">
              <a:solidFill>
                <a:srgbClr val="B4B4B4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4B4B4"/>
              </a:buClr>
              <a:buSzPts val="1400"/>
              <a:buChar char="●"/>
            </a:pPr>
            <a:r>
              <a:rPr lang="zh-TW" sz="1400">
                <a:solidFill>
                  <a:srgbClr val="B4B4B4"/>
                </a:solidFill>
              </a:rPr>
              <a:t>推薦系統2(用甚麼embedding、用TFIDF作權重、cos_similarity做計算)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615E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182" name="Google Shape;182;ge244c59ff6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143248cd1_2_3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e143248cd1_2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244c59ff6_2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ge244c59ff6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244c59ff6_5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</a:rPr>
              <a:t>Data pre-processing</a:t>
            </a:r>
            <a:endParaRPr/>
          </a:p>
        </p:txBody>
      </p:sp>
      <p:sp>
        <p:nvSpPr>
          <p:cNvPr id="238" name="Google Shape;238;ge244c59ff6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143248cd1_2_3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ge143248cd1_2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>
  <p:cSld name="TITLE_1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 amt="50000"/>
            </a:blip>
            <a:stretch>
              <a:fillRect t="-19889" r="-17989" b="-19889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91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04824" y="2797858"/>
            <a:ext cx="8134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04824" y="1407731"/>
            <a:ext cx="8134500" cy="1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2"/>
          </p:nvPr>
        </p:nvSpPr>
        <p:spPr>
          <a:xfrm>
            <a:off x="504824" y="3958025"/>
            <a:ext cx="81345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3"/>
          </p:nvPr>
        </p:nvSpPr>
        <p:spPr>
          <a:xfrm>
            <a:off x="504824" y="4180228"/>
            <a:ext cx="81345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末尾幻灯片">
  <p:cSld name="末尾幻灯片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 amt="50000"/>
            </a:blip>
            <a:stretch>
              <a:fillRect t="-19889" r="-17989" b="-19889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91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504825" y="1228726"/>
            <a:ext cx="8134500" cy="1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504825" y="4086730"/>
            <a:ext cx="8134500" cy="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marL="91440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2"/>
          </p:nvPr>
        </p:nvSpPr>
        <p:spPr>
          <a:xfrm>
            <a:off x="504827" y="3864527"/>
            <a:ext cx="81345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节标题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 amt="10000"/>
            </a:blip>
            <a:stretch>
              <a:fillRect l="-4" t="-19894" r="-17993" b="-19894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3935774" y="1900238"/>
            <a:ext cx="4064389" cy="67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3936611" y="2571750"/>
            <a:ext cx="4064389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页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502443" y="1"/>
            <a:ext cx="8137922" cy="77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6457949" y="4680347"/>
            <a:ext cx="2182416" cy="1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末尾幻灯片">
  <p:cSld name="末尾幻灯片"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 amt="50000"/>
            </a:blip>
            <a:stretch>
              <a:fillRect l="-4" t="-19894" r="-17993" b="-19894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8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91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8"/>
          <p:cNvSpPr txBox="1">
            <a:spLocks noGrp="1"/>
          </p:cNvSpPr>
          <p:nvPr>
            <p:ph type="ctrTitle"/>
          </p:nvPr>
        </p:nvSpPr>
        <p:spPr>
          <a:xfrm>
            <a:off x="504825" y="1228726"/>
            <a:ext cx="8134349" cy="162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504825" y="4086730"/>
            <a:ext cx="8134349" cy="23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2"/>
          </p:nvPr>
        </p:nvSpPr>
        <p:spPr>
          <a:xfrm>
            <a:off x="504827" y="3864527"/>
            <a:ext cx="8134349" cy="22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 type="title">
  <p:cSld name="TITLE"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 amt="50000"/>
            </a:blip>
            <a:stretch>
              <a:fillRect l="-4" t="-19894" r="-17993" b="-19894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9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91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1"/>
          </p:nvPr>
        </p:nvSpPr>
        <p:spPr>
          <a:xfrm>
            <a:off x="504824" y="2797858"/>
            <a:ext cx="8134350" cy="4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ctrTitle"/>
          </p:nvPr>
        </p:nvSpPr>
        <p:spPr>
          <a:xfrm>
            <a:off x="504824" y="1407731"/>
            <a:ext cx="8134350" cy="139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2"/>
          </p:nvPr>
        </p:nvSpPr>
        <p:spPr>
          <a:xfrm>
            <a:off x="504824" y="3958025"/>
            <a:ext cx="8134350" cy="22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3"/>
          </p:nvPr>
        </p:nvSpPr>
        <p:spPr>
          <a:xfrm>
            <a:off x="504824" y="4180228"/>
            <a:ext cx="8134350" cy="22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sldNum" idx="12"/>
          </p:nvPr>
        </p:nvSpPr>
        <p:spPr>
          <a:xfrm>
            <a:off x="6457949" y="4680347"/>
            <a:ext cx="2182416" cy="1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2443" y="1"/>
            <a:ext cx="8137922" cy="77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body" idx="1"/>
          </p:nvPr>
        </p:nvSpPr>
        <p:spPr>
          <a:xfrm>
            <a:off x="502444" y="847724"/>
            <a:ext cx="8137922" cy="375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502443" y="1"/>
            <a:ext cx="8137922" cy="77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502443" y="842963"/>
            <a:ext cx="8137922" cy="376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6" name="Google Shape;66;p15"/>
          <p:cNvCxnSpPr/>
          <p:nvPr/>
        </p:nvCxnSpPr>
        <p:spPr>
          <a:xfrm>
            <a:off x="502443" y="771525"/>
            <a:ext cx="8137922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49" y="4680347"/>
            <a:ext cx="2182416" cy="15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17">
          <p15:clr>
            <a:srgbClr val="F26B43"/>
          </p15:clr>
        </p15:guide>
        <p15:guide id="2" pos="5443">
          <p15:clr>
            <a:srgbClr val="F26B43"/>
          </p15:clr>
        </p15:guide>
        <p15:guide id="3" orient="horz" pos="486">
          <p15:clr>
            <a:srgbClr val="F26B43"/>
          </p15:clr>
        </p15:guide>
        <p15:guide id="4" orient="horz" pos="534">
          <p15:clr>
            <a:srgbClr val="F26B43"/>
          </p15:clr>
        </p15:guide>
        <p15:guide id="5" orient="horz" pos="2948">
          <p15:clr>
            <a:srgbClr val="F26B43"/>
          </p15:clr>
        </p15:guide>
        <p15:guide id="6" orient="horz" pos="28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subTitle" idx="1"/>
          </p:nvPr>
        </p:nvSpPr>
        <p:spPr>
          <a:xfrm>
            <a:off x="498777" y="2605255"/>
            <a:ext cx="8134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zh-TW" sz="3600" b="1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參賽提案簡報</a:t>
            </a:r>
            <a:endParaRPr sz="3600" b="1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" name="Google Shape;131;p29"/>
          <p:cNvSpPr txBox="1">
            <a:spLocks noGrp="1"/>
          </p:cNvSpPr>
          <p:nvPr>
            <p:ph type="ctrTitle"/>
          </p:nvPr>
        </p:nvSpPr>
        <p:spPr>
          <a:xfrm>
            <a:off x="505063" y="1537939"/>
            <a:ext cx="8134500" cy="1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zh-TW">
                <a:solidFill>
                  <a:schemeClr val="lt1"/>
                </a:solidFill>
              </a:rPr>
              <a:t> </a:t>
            </a:r>
            <a:r>
              <a:rPr lang="zh-TW" sz="5000" b="0">
                <a:solidFill>
                  <a:schemeClr val="lt1"/>
                </a:solidFill>
              </a:rPr>
              <a:t>2021 DATATHON</a:t>
            </a:r>
            <a:br>
              <a:rPr lang="zh-TW"/>
            </a:br>
            <a:endParaRPr sz="24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2" name="Google Shape;132;p29" descr="DATA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1302" y="3503038"/>
            <a:ext cx="454516" cy="48414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9"/>
          <p:cNvSpPr/>
          <p:nvPr/>
        </p:nvSpPr>
        <p:spPr>
          <a:xfrm>
            <a:off x="5765818" y="3479667"/>
            <a:ext cx="16428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STATION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p29"/>
          <p:cNvGrpSpPr/>
          <p:nvPr/>
        </p:nvGrpSpPr>
        <p:grpSpPr>
          <a:xfrm>
            <a:off x="2491508" y="1041286"/>
            <a:ext cx="4148886" cy="3061083"/>
            <a:chOff x="4101227" y="1606421"/>
            <a:chExt cx="3986630" cy="3297870"/>
          </a:xfrm>
        </p:grpSpPr>
        <p:sp>
          <p:nvSpPr>
            <p:cNvPr id="135" name="Google Shape;135;p29"/>
            <p:cNvSpPr/>
            <p:nvPr/>
          </p:nvSpPr>
          <p:spPr>
            <a:xfrm>
              <a:off x="5538496" y="3988303"/>
              <a:ext cx="1113758" cy="915988"/>
            </a:xfrm>
            <a:custGeom>
              <a:avLst/>
              <a:gdLst/>
              <a:ahLst/>
              <a:cxnLst/>
              <a:rect l="l" t="t" r="r" b="b"/>
              <a:pathLst>
                <a:path w="1113758" h="915988" extrusionOk="0">
                  <a:moveTo>
                    <a:pt x="0" y="0"/>
                  </a:moveTo>
                  <a:lnTo>
                    <a:pt x="556879" y="922754"/>
                  </a:lnTo>
                  <a:lnTo>
                    <a:pt x="1113759" y="0"/>
                  </a:lnTo>
                </a:path>
              </a:pathLst>
            </a:custGeom>
            <a:noFill/>
            <a:ln w="104025" cap="flat" cmpd="sng">
              <a:solidFill>
                <a:srgbClr val="FFFFFF">
                  <a:alpha val="8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9"/>
            <p:cNvSpPr/>
            <p:nvPr/>
          </p:nvSpPr>
          <p:spPr>
            <a:xfrm>
              <a:off x="4101227" y="1606421"/>
              <a:ext cx="3986630" cy="697400"/>
            </a:xfrm>
            <a:custGeom>
              <a:avLst/>
              <a:gdLst/>
              <a:ahLst/>
              <a:cxnLst/>
              <a:rect l="l" t="t" r="r" b="b"/>
              <a:pathLst>
                <a:path w="3986630" h="697400" extrusionOk="0">
                  <a:moveTo>
                    <a:pt x="3561633" y="707185"/>
                  </a:moveTo>
                  <a:lnTo>
                    <a:pt x="3988296" y="0"/>
                  </a:lnTo>
                  <a:lnTo>
                    <a:pt x="0" y="0"/>
                  </a:lnTo>
                  <a:lnTo>
                    <a:pt x="426767" y="707185"/>
                  </a:lnTo>
                </a:path>
              </a:pathLst>
            </a:custGeom>
            <a:noFill/>
            <a:ln w="104025" cap="flat" cmpd="sng">
              <a:solidFill>
                <a:srgbClr val="FFFFFF">
                  <a:alpha val="8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29"/>
          <p:cNvSpPr/>
          <p:nvPr/>
        </p:nvSpPr>
        <p:spPr>
          <a:xfrm>
            <a:off x="173355" y="171450"/>
            <a:ext cx="8797800" cy="4800600"/>
          </a:xfrm>
          <a:prstGeom prst="rect">
            <a:avLst/>
          </a:prstGeom>
          <a:noFill/>
          <a:ln w="25400" cap="flat" cmpd="sng">
            <a:solidFill>
              <a:srgbClr val="1F2F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/>
          <p:nvPr/>
        </p:nvSpPr>
        <p:spPr>
          <a:xfrm>
            <a:off x="0" y="0"/>
            <a:ext cx="4078493" cy="5143500"/>
          </a:xfrm>
          <a:custGeom>
            <a:avLst/>
            <a:gdLst/>
            <a:ahLst/>
            <a:cxnLst/>
            <a:rect l="l" t="t" r="r" b="b"/>
            <a:pathLst>
              <a:path w="5437991" h="6858000" extrusionOk="0">
                <a:moveTo>
                  <a:pt x="0" y="0"/>
                </a:moveTo>
                <a:lnTo>
                  <a:pt x="5437991" y="0"/>
                </a:lnTo>
                <a:lnTo>
                  <a:pt x="163312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764688" y="845185"/>
            <a:ext cx="16167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未來展望</a:t>
            </a:r>
            <a:endParaRPr sz="26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88" name="Google Shape;288;p38"/>
          <p:cNvCxnSpPr/>
          <p:nvPr/>
        </p:nvCxnSpPr>
        <p:spPr>
          <a:xfrm>
            <a:off x="1531144" y="1312233"/>
            <a:ext cx="1823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89" name="Google Shape;289;p38"/>
          <p:cNvCxnSpPr/>
          <p:nvPr/>
        </p:nvCxnSpPr>
        <p:spPr>
          <a:xfrm>
            <a:off x="2381250" y="557213"/>
            <a:ext cx="0" cy="1593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90" name="Google Shape;290;p38"/>
          <p:cNvSpPr/>
          <p:nvPr/>
        </p:nvSpPr>
        <p:spPr>
          <a:xfrm>
            <a:off x="2850952" y="1303138"/>
            <a:ext cx="552300" cy="551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91" name="Google Shape;291;p38"/>
          <p:cNvSpPr/>
          <p:nvPr/>
        </p:nvSpPr>
        <p:spPr>
          <a:xfrm>
            <a:off x="2499123" y="2033534"/>
            <a:ext cx="552300" cy="552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92" name="Google Shape;292;p38"/>
          <p:cNvSpPr/>
          <p:nvPr/>
        </p:nvSpPr>
        <p:spPr>
          <a:xfrm>
            <a:off x="2083297" y="2852207"/>
            <a:ext cx="551400" cy="552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93" name="Google Shape;293;p38"/>
          <p:cNvSpPr/>
          <p:nvPr/>
        </p:nvSpPr>
        <p:spPr>
          <a:xfrm>
            <a:off x="1708250" y="3715939"/>
            <a:ext cx="551400" cy="551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2891433" y="1341277"/>
            <a:ext cx="471300" cy="472800"/>
          </a:xfrm>
          <a:prstGeom prst="ellipse">
            <a:avLst/>
          </a:prstGeom>
          <a:solidFill>
            <a:srgbClr val="2C3B3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8"/>
          <p:cNvSpPr/>
          <p:nvPr/>
        </p:nvSpPr>
        <p:spPr>
          <a:xfrm>
            <a:off x="2544365" y="2074015"/>
            <a:ext cx="472800" cy="471300"/>
          </a:xfrm>
          <a:prstGeom prst="ellipse">
            <a:avLst/>
          </a:prstGeom>
          <a:solidFill>
            <a:srgbClr val="2C3B3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8"/>
          <p:cNvSpPr/>
          <p:nvPr/>
        </p:nvSpPr>
        <p:spPr>
          <a:xfrm>
            <a:off x="2122578" y="2894381"/>
            <a:ext cx="472800" cy="472800"/>
          </a:xfrm>
          <a:prstGeom prst="ellipse">
            <a:avLst/>
          </a:prstGeom>
          <a:solidFill>
            <a:srgbClr val="2C3B3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8"/>
          <p:cNvSpPr/>
          <p:nvPr/>
        </p:nvSpPr>
        <p:spPr>
          <a:xfrm>
            <a:off x="1762848" y="3755230"/>
            <a:ext cx="472800" cy="472800"/>
          </a:xfrm>
          <a:prstGeom prst="ellipse">
            <a:avLst/>
          </a:prstGeom>
          <a:solidFill>
            <a:srgbClr val="2C3B3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3434953" y="1444570"/>
            <a:ext cx="52449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降低登山風險</a:t>
            </a:r>
            <a:endParaRPr sz="2100" b="0" i="0" u="none" strike="noStrike" cap="none">
              <a:solidFill>
                <a:srgbClr val="2C3B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利用社群回饋的方式，整合登山資訊，提升優良登山體驗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2C3B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3071813" y="2119781"/>
            <a:ext cx="56079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客製化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透過客戶行為分析了解真實需求，提供個人化推薦路線及商品，完成精準行銷，並依照其登山習慣推薦相同興趣好友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2C3B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>
            <a:off x="2683669" y="3020302"/>
            <a:ext cx="57711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推廣台灣登山文化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透過社群將登山資訊整合，降低登山活動的參與門檻，提高登山活動普及率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2C3B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2322909" y="3916286"/>
            <a:ext cx="46518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zh-TW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國際化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吸引世界各地登山愛好者、收錄全球登山資訊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>
            <a:spLocks noGrp="1"/>
          </p:cNvSpPr>
          <p:nvPr>
            <p:ph type="ctrTitle"/>
          </p:nvPr>
        </p:nvSpPr>
        <p:spPr>
          <a:xfrm>
            <a:off x="505064" y="1313316"/>
            <a:ext cx="8134500" cy="1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lang="zh-TW" sz="5400">
                <a:solidFill>
                  <a:schemeClr val="lt1"/>
                </a:solidFill>
              </a:rPr>
              <a:t>Thanks</a:t>
            </a:r>
            <a:br>
              <a:rPr lang="zh-TW">
                <a:solidFill>
                  <a:srgbClr val="1F2F50"/>
                </a:solidFill>
              </a:rPr>
            </a:br>
            <a:r>
              <a:rPr lang="zh-TW">
                <a:solidFill>
                  <a:srgbClr val="1F2F50"/>
                </a:solidFill>
              </a:rPr>
              <a:t>Happy Hacking</a:t>
            </a:r>
            <a:endParaRPr>
              <a:solidFill>
                <a:srgbClr val="1F2F50"/>
              </a:solidFill>
            </a:endParaRPr>
          </a:p>
        </p:txBody>
      </p:sp>
      <p:pic>
        <p:nvPicPr>
          <p:cNvPr id="318" name="Google Shape;318;p40" descr="DATA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1302" y="3503038"/>
            <a:ext cx="454516" cy="48414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0"/>
          <p:cNvSpPr/>
          <p:nvPr/>
        </p:nvSpPr>
        <p:spPr>
          <a:xfrm>
            <a:off x="5765818" y="3479667"/>
            <a:ext cx="16428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STATION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40"/>
          <p:cNvGrpSpPr/>
          <p:nvPr/>
        </p:nvGrpSpPr>
        <p:grpSpPr>
          <a:xfrm>
            <a:off x="2491508" y="1041286"/>
            <a:ext cx="4148886" cy="3061083"/>
            <a:chOff x="4101227" y="1606421"/>
            <a:chExt cx="3986630" cy="3297870"/>
          </a:xfrm>
        </p:grpSpPr>
        <p:sp>
          <p:nvSpPr>
            <p:cNvPr id="321" name="Google Shape;321;p40"/>
            <p:cNvSpPr/>
            <p:nvPr/>
          </p:nvSpPr>
          <p:spPr>
            <a:xfrm>
              <a:off x="5538496" y="3988303"/>
              <a:ext cx="1113758" cy="915988"/>
            </a:xfrm>
            <a:custGeom>
              <a:avLst/>
              <a:gdLst/>
              <a:ahLst/>
              <a:cxnLst/>
              <a:rect l="l" t="t" r="r" b="b"/>
              <a:pathLst>
                <a:path w="1113758" h="915988" extrusionOk="0">
                  <a:moveTo>
                    <a:pt x="0" y="0"/>
                  </a:moveTo>
                  <a:lnTo>
                    <a:pt x="556879" y="922754"/>
                  </a:lnTo>
                  <a:lnTo>
                    <a:pt x="1113759" y="0"/>
                  </a:lnTo>
                </a:path>
              </a:pathLst>
            </a:custGeom>
            <a:noFill/>
            <a:ln w="104025" cap="flat" cmpd="sng">
              <a:solidFill>
                <a:srgbClr val="FFFFFF">
                  <a:alpha val="8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4101227" y="1606421"/>
              <a:ext cx="3986630" cy="697400"/>
            </a:xfrm>
            <a:custGeom>
              <a:avLst/>
              <a:gdLst/>
              <a:ahLst/>
              <a:cxnLst/>
              <a:rect l="l" t="t" r="r" b="b"/>
              <a:pathLst>
                <a:path w="3986630" h="697400" extrusionOk="0">
                  <a:moveTo>
                    <a:pt x="3561633" y="707185"/>
                  </a:moveTo>
                  <a:lnTo>
                    <a:pt x="3988296" y="0"/>
                  </a:lnTo>
                  <a:lnTo>
                    <a:pt x="0" y="0"/>
                  </a:lnTo>
                  <a:lnTo>
                    <a:pt x="426767" y="707185"/>
                  </a:lnTo>
                </a:path>
              </a:pathLst>
            </a:custGeom>
            <a:noFill/>
            <a:ln w="104025" cap="flat" cmpd="sng">
              <a:solidFill>
                <a:srgbClr val="FFFFFF">
                  <a:alpha val="8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40"/>
          <p:cNvSpPr/>
          <p:nvPr/>
        </p:nvSpPr>
        <p:spPr>
          <a:xfrm>
            <a:off x="173355" y="171450"/>
            <a:ext cx="8797800" cy="4800600"/>
          </a:xfrm>
          <a:prstGeom prst="rect">
            <a:avLst/>
          </a:prstGeom>
          <a:noFill/>
          <a:ln w="25400" cap="flat" cmpd="sng">
            <a:solidFill>
              <a:srgbClr val="1F2F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/>
          <p:nvPr/>
        </p:nvSpPr>
        <p:spPr>
          <a:xfrm>
            <a:off x="614813" y="2553136"/>
            <a:ext cx="7929112" cy="2216968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0"/>
          <p:cNvSpPr txBox="1">
            <a:spLocks noGrp="1"/>
          </p:cNvSpPr>
          <p:nvPr>
            <p:ph type="title"/>
          </p:nvPr>
        </p:nvSpPr>
        <p:spPr>
          <a:xfrm>
            <a:off x="1845125" y="1166000"/>
            <a:ext cx="33975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團隊名稱：【第7組】 因為山就在那</a:t>
            </a:r>
            <a:b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作品名稱： 山那社群平台</a:t>
            </a:r>
            <a:endParaRPr sz="1600">
              <a:solidFill>
                <a:srgbClr val="B4B4B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4" name="Google Shape;144;p30"/>
          <p:cNvSpPr txBox="1">
            <a:spLocks noGrp="1"/>
          </p:cNvSpPr>
          <p:nvPr>
            <p:ph type="body" idx="1"/>
          </p:nvPr>
        </p:nvSpPr>
        <p:spPr>
          <a:xfrm>
            <a:off x="3955153" y="2104006"/>
            <a:ext cx="20418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C57D"/>
              </a:buClr>
              <a:buSzPts val="1800"/>
              <a:buNone/>
            </a:pPr>
            <a:r>
              <a:rPr lang="zh-TW" sz="1800" b="1">
                <a:solidFill>
                  <a:srgbClr val="11C5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作品發表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45" name="Google Shape;145;p30"/>
          <p:cNvGrpSpPr/>
          <p:nvPr/>
        </p:nvGrpSpPr>
        <p:grpSpPr>
          <a:xfrm>
            <a:off x="880129" y="771525"/>
            <a:ext cx="1954742" cy="1617026"/>
            <a:chOff x="2251369" y="2044129"/>
            <a:chExt cx="4320030" cy="3573668"/>
          </a:xfrm>
        </p:grpSpPr>
        <p:grpSp>
          <p:nvGrpSpPr>
            <p:cNvPr id="146" name="Google Shape;146;p30"/>
            <p:cNvGrpSpPr/>
            <p:nvPr/>
          </p:nvGrpSpPr>
          <p:grpSpPr>
            <a:xfrm>
              <a:off x="2251369" y="2044129"/>
              <a:ext cx="4320030" cy="3573668"/>
              <a:chOff x="4101227" y="1606421"/>
              <a:chExt cx="3986631" cy="3297870"/>
            </a:xfrm>
          </p:grpSpPr>
          <p:sp>
            <p:nvSpPr>
              <p:cNvPr id="147" name="Google Shape;147;p30"/>
              <p:cNvSpPr/>
              <p:nvPr/>
            </p:nvSpPr>
            <p:spPr>
              <a:xfrm>
                <a:off x="5538496" y="3988303"/>
                <a:ext cx="1113758" cy="915988"/>
              </a:xfrm>
              <a:custGeom>
                <a:avLst/>
                <a:gdLst/>
                <a:ahLst/>
                <a:cxnLst/>
                <a:rect l="l" t="t" r="r" b="b"/>
                <a:pathLst>
                  <a:path w="1113758" h="915988" extrusionOk="0">
                    <a:moveTo>
                      <a:pt x="0" y="0"/>
                    </a:moveTo>
                    <a:lnTo>
                      <a:pt x="556879" y="922754"/>
                    </a:lnTo>
                    <a:lnTo>
                      <a:pt x="1113759" y="0"/>
                    </a:lnTo>
                  </a:path>
                </a:pathLst>
              </a:custGeom>
              <a:noFill/>
              <a:ln w="1040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30"/>
              <p:cNvSpPr/>
              <p:nvPr/>
            </p:nvSpPr>
            <p:spPr>
              <a:xfrm>
                <a:off x="4101227" y="1606421"/>
                <a:ext cx="3986631" cy="697400"/>
              </a:xfrm>
              <a:custGeom>
                <a:avLst/>
                <a:gdLst/>
                <a:ahLst/>
                <a:cxnLst/>
                <a:rect l="l" t="t" r="r" b="b"/>
                <a:pathLst>
                  <a:path w="3986630" h="697400" extrusionOk="0">
                    <a:moveTo>
                      <a:pt x="3561633" y="707185"/>
                    </a:moveTo>
                    <a:lnTo>
                      <a:pt x="3988296" y="0"/>
                    </a:lnTo>
                    <a:lnTo>
                      <a:pt x="0" y="0"/>
                    </a:lnTo>
                    <a:lnTo>
                      <a:pt x="426767" y="707185"/>
                    </a:lnTo>
                  </a:path>
                </a:pathLst>
              </a:custGeom>
              <a:noFill/>
              <a:ln w="1040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49" name="Google Shape;149;p30"/>
            <p:cNvCxnSpPr/>
            <p:nvPr/>
          </p:nvCxnSpPr>
          <p:spPr>
            <a:xfrm>
              <a:off x="2705100" y="2794000"/>
              <a:ext cx="1397000" cy="2324100"/>
            </a:xfrm>
            <a:prstGeom prst="straightConnector1">
              <a:avLst/>
            </a:prstGeom>
            <a:noFill/>
            <a:ln w="1016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0" name="Google Shape;150;p30"/>
          <p:cNvSpPr txBox="1"/>
          <p:nvPr/>
        </p:nvSpPr>
        <p:spPr>
          <a:xfrm>
            <a:off x="628650" y="2649611"/>
            <a:ext cx="7824900" cy="19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6181"/>
              </a:buClr>
              <a:buSzPts val="1700"/>
              <a:buFont typeface="Microsoft JhengHei"/>
              <a:buChar char="●"/>
            </a:pPr>
            <a:r>
              <a:rPr lang="zh-TW" sz="1700" b="1">
                <a:solidFill>
                  <a:srgbClr val="43618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解決登山活動，資訊傳遞較封閉的缺點</a:t>
            </a:r>
            <a:endParaRPr sz="1700" b="1">
              <a:solidFill>
                <a:srgbClr val="43618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6181"/>
              </a:buClr>
              <a:buSzPts val="1700"/>
              <a:buFont typeface="Microsoft JhengHei"/>
              <a:buChar char="●"/>
            </a:pPr>
            <a:r>
              <a:rPr lang="zh-TW" sz="1700" b="1">
                <a:solidFill>
                  <a:srgbClr val="43618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透過線上消費行為與線下實體足跡，建立個人化行程及商品，達成精準行銷</a:t>
            </a:r>
            <a:endParaRPr sz="1700" b="1">
              <a:solidFill>
                <a:srgbClr val="43618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6181"/>
              </a:buClr>
              <a:buSzPts val="1700"/>
              <a:buFont typeface="Microsoft JhengHei"/>
              <a:buChar char="●"/>
            </a:pPr>
            <a:r>
              <a:rPr lang="zh-TW" sz="1700" b="1">
                <a:solidFill>
                  <a:srgbClr val="43618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從登山規劃到紀錄旅程，僅需在同一個平台上完成，使用者體驗 up up!</a:t>
            </a:r>
            <a:endParaRPr sz="1700" b="1">
              <a:solidFill>
                <a:srgbClr val="43618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6181"/>
              </a:buClr>
              <a:buSzPts val="1700"/>
              <a:buFont typeface="Microsoft JhengHei"/>
              <a:buChar char="●"/>
            </a:pPr>
            <a:r>
              <a:rPr lang="zh-TW" sz="1700" b="1">
                <a:solidFill>
                  <a:srgbClr val="43618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由成就系統與山神能量，激發大眾的登山的競爭慾望與分享資訊的誘因</a:t>
            </a:r>
            <a:endParaRPr sz="1700" b="1">
              <a:solidFill>
                <a:srgbClr val="43618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zh-TW" sz="1700" b="1">
                <a:solidFill>
                  <a:srgbClr val="43618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700" b="1">
              <a:solidFill>
                <a:srgbClr val="43618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endParaRPr>
              <a:solidFill>
                <a:srgbClr val="7F7F7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736394" y="373320"/>
            <a:ext cx="2242210" cy="724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2021 DATATHON</a:t>
            </a:r>
            <a:br>
              <a:rPr lang="zh-TW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 b="1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5000"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title"/>
          </p:nvPr>
        </p:nvSpPr>
        <p:spPr>
          <a:xfrm>
            <a:off x="502387" y="-40518"/>
            <a:ext cx="8138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2600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資訊整合交流平台功能介紹</a:t>
            </a:r>
            <a:endParaRPr sz="2600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7" name="Google Shape;157;p31"/>
          <p:cNvSpPr/>
          <p:nvPr/>
        </p:nvSpPr>
        <p:spPr>
          <a:xfrm>
            <a:off x="502375" y="797075"/>
            <a:ext cx="8138100" cy="1362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1"/>
          <p:cNvSpPr/>
          <p:nvPr/>
        </p:nvSpPr>
        <p:spPr>
          <a:xfrm>
            <a:off x="502386" y="2267831"/>
            <a:ext cx="8138100" cy="1362300"/>
          </a:xfrm>
          <a:prstGeom prst="roundRect">
            <a:avLst>
              <a:gd name="adj" fmla="val 16667"/>
            </a:avLst>
          </a:prstGeom>
          <a:solidFill>
            <a:srgbClr val="D7D7D7">
              <a:alpha val="52160"/>
            </a:srgbClr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1"/>
          <p:cNvSpPr/>
          <p:nvPr/>
        </p:nvSpPr>
        <p:spPr>
          <a:xfrm>
            <a:off x="502386" y="3740719"/>
            <a:ext cx="8138100" cy="1137900"/>
          </a:xfrm>
          <a:prstGeom prst="roundRect">
            <a:avLst>
              <a:gd name="adj" fmla="val 16667"/>
            </a:avLst>
          </a:prstGeom>
          <a:solidFill>
            <a:srgbClr val="F3F3F3">
              <a:alpha val="37250"/>
            </a:srgbClr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1"/>
          <p:cNvSpPr txBox="1"/>
          <p:nvPr/>
        </p:nvSpPr>
        <p:spPr>
          <a:xfrm>
            <a:off x="678075" y="797975"/>
            <a:ext cx="81381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➔"/>
            </a:pPr>
            <a:r>
              <a:rPr lang="zh-TW" sz="18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個人化</a:t>
            </a:r>
            <a:endParaRPr sz="1800" b="1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◆"/>
            </a:pPr>
            <a:r>
              <a:rPr lang="zh-TW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路線推薦系統：推薦、規劃適合使用者程度之爬山路徑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◆"/>
            </a:pPr>
            <a:r>
              <a:rPr lang="zh-TW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商品推薦系統：提供對應登山路線所需的商品推薦清單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◆"/>
            </a:pPr>
            <a:r>
              <a:rPr lang="zh-TW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成就系統：在記錄登山過程之餘，也將提供配合賣場的商品優惠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◆"/>
            </a:pPr>
            <a:r>
              <a:rPr lang="zh-TW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遇難小幫手：蒐集各突發狀況之應對方式，提供登山客危機處理資訊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1"/>
          <p:cNvSpPr txBox="1"/>
          <p:nvPr/>
        </p:nvSpPr>
        <p:spPr>
          <a:xfrm>
            <a:off x="657900" y="2098701"/>
            <a:ext cx="81381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➔"/>
            </a:pPr>
            <a:r>
              <a:rPr lang="zh-TW" sz="1800" b="1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社群網路</a:t>
            </a:r>
            <a:endParaRPr sz="1800" b="1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◆"/>
            </a:pPr>
            <a:r>
              <a:rPr lang="zh-TW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hiking story : 使用者可上傳、分享最新爬山動態，並可與其他使用者相互傳送訊息</a:t>
            </a:r>
            <a:endParaRPr sz="14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◆"/>
            </a:pPr>
            <a:r>
              <a:rPr lang="zh-TW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hiking power：登山成就系統，紀錄登山者的足跡並授予勳章</a:t>
            </a:r>
            <a:endParaRPr sz="14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◆"/>
            </a:pPr>
            <a:r>
              <a:rPr lang="zh-TW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hiking club：將相同hiking power之使用者加入同社團，社團中使用者可交流資訊</a:t>
            </a:r>
            <a:endParaRPr sz="14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◆"/>
            </a:pPr>
            <a:r>
              <a:rPr lang="zh-TW" sz="14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hiking feedback：撰寫登山的心得，提供其他用戶行前資訊，並累積獎勵「山神的能量」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1"/>
          <p:cNvSpPr txBox="1"/>
          <p:nvPr/>
        </p:nvSpPr>
        <p:spPr>
          <a:xfrm>
            <a:off x="657900" y="3498525"/>
            <a:ext cx="81381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➔"/>
            </a:pPr>
            <a:r>
              <a:rPr lang="zh-TW" sz="18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即時更新</a:t>
            </a:r>
            <a:endParaRPr sz="1800" b="1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◆"/>
            </a:pPr>
            <a:r>
              <a:rPr lang="zh-TW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透過地圖即時分享使用者的所在位置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◆"/>
            </a:pPr>
            <a:r>
              <a:rPr lang="zh-TW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結合開放即時氣象資料，建議當天是否適合前往該山域</a:t>
            </a:r>
            <a:endParaRPr sz="1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marR="0" lvl="1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◆"/>
            </a:pPr>
            <a:r>
              <a:rPr lang="zh-TW"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通過地圖推薦目前所在位置之附近熱門旅遊景點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5000"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/>
          <p:nvPr/>
        </p:nvSpPr>
        <p:spPr>
          <a:xfrm>
            <a:off x="1638488" y="1710775"/>
            <a:ext cx="2408100" cy="2982900"/>
          </a:xfrm>
          <a:prstGeom prst="snip1Rect">
            <a:avLst>
              <a:gd name="adj" fmla="val 16667"/>
            </a:avLst>
          </a:prstGeom>
          <a:noFill/>
          <a:ln w="38100" cap="flat" cmpd="sng">
            <a:solidFill>
              <a:srgbClr val="8F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02387" y="-40518"/>
            <a:ext cx="8138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2600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提案構想</a:t>
            </a:r>
            <a:endParaRPr sz="2600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9" name="Google Shape;169;p32"/>
          <p:cNvSpPr/>
          <p:nvPr/>
        </p:nvSpPr>
        <p:spPr>
          <a:xfrm>
            <a:off x="5353500" y="1291150"/>
            <a:ext cx="170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商品推薦系統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2"/>
          <p:cNvSpPr/>
          <p:nvPr/>
        </p:nvSpPr>
        <p:spPr>
          <a:xfrm>
            <a:off x="1917836" y="1291148"/>
            <a:ext cx="170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路線推薦系統</a:t>
            </a:r>
            <a:endParaRPr sz="20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2"/>
          <p:cNvSpPr/>
          <p:nvPr/>
        </p:nvSpPr>
        <p:spPr>
          <a:xfrm>
            <a:off x="502387" y="909237"/>
            <a:ext cx="4572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sng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個人化應用</a:t>
            </a:r>
            <a:endParaRPr sz="1800" b="0" i="0" u="sng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zh-TW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2"/>
          <p:cNvSpPr/>
          <p:nvPr/>
        </p:nvSpPr>
        <p:spPr>
          <a:xfrm>
            <a:off x="5042225" y="1710775"/>
            <a:ext cx="2530500" cy="2982900"/>
          </a:xfrm>
          <a:prstGeom prst="snip1Rect">
            <a:avLst>
              <a:gd name="adj" fmla="val 16667"/>
            </a:avLst>
          </a:prstGeom>
          <a:noFill/>
          <a:ln w="38100" cap="flat" cmpd="sng">
            <a:solidFill>
              <a:srgbClr val="8F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2"/>
          <p:cNvSpPr txBox="1"/>
          <p:nvPr/>
        </p:nvSpPr>
        <p:spPr>
          <a:xfrm flipH="1">
            <a:off x="1817900" y="3431349"/>
            <a:ext cx="20493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藉由</a:t>
            </a:r>
            <a:r>
              <a:rPr lang="zh-TW" sz="1500" b="1" i="0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hiking book</a:t>
            </a:r>
            <a:r>
              <a:rPr lang="zh-TW" sz="15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提供的登山軌跡與觀光資料，建立熱門的個人化路線推薦系統。</a:t>
            </a:r>
            <a:endParaRPr sz="1500" b="0" i="0" u="none" strike="noStrike" cap="non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4" name="Google Shape;174;p32"/>
          <p:cNvSpPr txBox="1"/>
          <p:nvPr/>
        </p:nvSpPr>
        <p:spPr>
          <a:xfrm flipH="1">
            <a:off x="5136575" y="3065475"/>
            <a:ext cx="23418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5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結合使用者</a:t>
            </a:r>
            <a:r>
              <a:rPr lang="zh-TW" sz="1500" b="1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hikingbook登山足跡</a:t>
            </a:r>
            <a:r>
              <a:rPr lang="zh-TW" sz="15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及</a:t>
            </a:r>
            <a:r>
              <a:rPr lang="zh-TW" sz="1500" b="1" i="0" u="none" strike="noStrike" cap="none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百岳網路銷售數據</a:t>
            </a:r>
            <a:r>
              <a:rPr lang="zh-TW" sz="15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之虛實整合，了解市場需求與顧客消費習慣，推薦相對應產品，以達到精準行銷。</a:t>
            </a:r>
            <a:endParaRPr sz="15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75" name="Google Shape;175;p32"/>
          <p:cNvGrpSpPr/>
          <p:nvPr/>
        </p:nvGrpSpPr>
        <p:grpSpPr>
          <a:xfrm>
            <a:off x="5733654" y="1906633"/>
            <a:ext cx="1025225" cy="989792"/>
            <a:chOff x="3251200" y="-202788"/>
            <a:chExt cx="4876800" cy="4882436"/>
          </a:xfrm>
        </p:grpSpPr>
        <p:pic>
          <p:nvPicPr>
            <p:cNvPr id="176" name="Google Shape;176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51200" y="-202788"/>
              <a:ext cx="4876800" cy="4882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32"/>
            <p:cNvPicPr preferRelativeResize="0"/>
            <p:nvPr/>
          </p:nvPicPr>
          <p:blipFill rotWithShape="1">
            <a:blip r:embed="rId5">
              <a:alphaModFix/>
            </a:blip>
            <a:srcRect l="27877" t="76042" r="51515" b="9373"/>
            <a:stretch/>
          </p:blipFill>
          <p:spPr>
            <a:xfrm>
              <a:off x="6858000" y="3568700"/>
              <a:ext cx="863601" cy="71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32"/>
            <p:cNvPicPr preferRelativeResize="0"/>
            <p:nvPr/>
          </p:nvPicPr>
          <p:blipFill rotWithShape="1">
            <a:blip r:embed="rId5">
              <a:alphaModFix/>
            </a:blip>
            <a:srcRect l="27877" t="76042" r="51515" b="9373"/>
            <a:stretch/>
          </p:blipFill>
          <p:spPr>
            <a:xfrm>
              <a:off x="4584700" y="3568700"/>
              <a:ext cx="939800" cy="711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9" name="Google Shape;179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31245" y="1921732"/>
            <a:ext cx="1222582" cy="1143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5000"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33"/>
          <p:cNvGrpSpPr/>
          <p:nvPr/>
        </p:nvGrpSpPr>
        <p:grpSpPr>
          <a:xfrm>
            <a:off x="336369" y="1957124"/>
            <a:ext cx="1382396" cy="949495"/>
            <a:chOff x="2115047" y="461176"/>
            <a:chExt cx="1455000" cy="1002000"/>
          </a:xfrm>
        </p:grpSpPr>
        <p:sp>
          <p:nvSpPr>
            <p:cNvPr id="185" name="Google Shape;185;p33"/>
            <p:cNvSpPr/>
            <p:nvPr/>
          </p:nvSpPr>
          <p:spPr>
            <a:xfrm>
              <a:off x="2115047" y="461176"/>
              <a:ext cx="1455000" cy="1002000"/>
            </a:xfrm>
            <a:prstGeom prst="ellipse">
              <a:avLst/>
            </a:prstGeom>
            <a:noFill/>
            <a:ln w="28575" cap="flat" cmpd="sng">
              <a:solidFill>
                <a:srgbClr val="84C8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3"/>
            <p:cNvSpPr txBox="1"/>
            <p:nvPr/>
          </p:nvSpPr>
          <p:spPr>
            <a:xfrm>
              <a:off x="2116159" y="740749"/>
              <a:ext cx="14511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>
                  <a:solidFill>
                    <a:srgbClr val="84C8AE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數據挖掘</a:t>
              </a:r>
              <a:endParaRPr sz="2400" b="1">
                <a:solidFill>
                  <a:srgbClr val="84C8AE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87" name="Google Shape;187;p33"/>
          <p:cNvSpPr/>
          <p:nvPr/>
        </p:nvSpPr>
        <p:spPr>
          <a:xfrm rot="5400000">
            <a:off x="761573" y="2112178"/>
            <a:ext cx="3038100" cy="271800"/>
          </a:xfrm>
          <a:prstGeom prst="chevron">
            <a:avLst>
              <a:gd name="adj" fmla="val 50000"/>
            </a:avLst>
          </a:prstGeom>
          <a:noFill/>
          <a:ln w="38100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" name="Google Shape;188;p33"/>
          <p:cNvGrpSpPr/>
          <p:nvPr/>
        </p:nvGrpSpPr>
        <p:grpSpPr>
          <a:xfrm>
            <a:off x="2250855" y="928438"/>
            <a:ext cx="2849563" cy="417799"/>
            <a:chOff x="2814758" y="1923717"/>
            <a:chExt cx="3799417" cy="557065"/>
          </a:xfrm>
        </p:grpSpPr>
        <p:sp>
          <p:nvSpPr>
            <p:cNvPr id="189" name="Google Shape;189;p33"/>
            <p:cNvSpPr/>
            <p:nvPr/>
          </p:nvSpPr>
          <p:spPr>
            <a:xfrm>
              <a:off x="2814758" y="2385382"/>
              <a:ext cx="79500" cy="95400"/>
            </a:xfrm>
            <a:prstGeom prst="ellipse">
              <a:avLst/>
            </a:prstGeom>
            <a:solidFill>
              <a:srgbClr val="436181"/>
            </a:solidFill>
            <a:ln w="12700" cap="flat" cmpd="sng">
              <a:solidFill>
                <a:srgbClr val="43618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0" name="Google Shape;190;p33"/>
            <p:cNvCxnSpPr/>
            <p:nvPr/>
          </p:nvCxnSpPr>
          <p:spPr>
            <a:xfrm>
              <a:off x="2894271" y="2433089"/>
              <a:ext cx="2922300" cy="0"/>
            </a:xfrm>
            <a:prstGeom prst="straightConnector1">
              <a:avLst/>
            </a:prstGeom>
            <a:noFill/>
            <a:ln w="19050" cap="flat" cmpd="sng">
              <a:solidFill>
                <a:srgbClr val="43618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91" name="Google Shape;191;p33"/>
            <p:cNvSpPr txBox="1"/>
            <p:nvPr/>
          </p:nvSpPr>
          <p:spPr>
            <a:xfrm>
              <a:off x="3007575" y="1923717"/>
              <a:ext cx="3606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rgbClr val="43618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上傳日期 &amp; 經緯度</a:t>
              </a:r>
              <a:endParaRPr sz="1800" b="1">
                <a:solidFill>
                  <a:srgbClr val="43618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92" name="Google Shape;192;p33"/>
          <p:cNvSpPr/>
          <p:nvPr/>
        </p:nvSpPr>
        <p:spPr>
          <a:xfrm>
            <a:off x="2250855" y="2171469"/>
            <a:ext cx="59700" cy="71700"/>
          </a:xfrm>
          <a:prstGeom prst="ellipse">
            <a:avLst/>
          </a:prstGeom>
          <a:solidFill>
            <a:srgbClr val="FDC170"/>
          </a:solidFill>
          <a:ln w="12700" cap="flat" cmpd="sng">
            <a:solidFill>
              <a:srgbClr val="FDC1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p33"/>
          <p:cNvCxnSpPr/>
          <p:nvPr/>
        </p:nvCxnSpPr>
        <p:spPr>
          <a:xfrm rot="10800000" flipH="1">
            <a:off x="2310490" y="2203837"/>
            <a:ext cx="1286400" cy="6900"/>
          </a:xfrm>
          <a:prstGeom prst="straightConnector1">
            <a:avLst/>
          </a:prstGeom>
          <a:noFill/>
          <a:ln w="19050" cap="flat" cmpd="sng">
            <a:solidFill>
              <a:srgbClr val="FDC1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4" name="Google Shape;194;p33"/>
          <p:cNvSpPr txBox="1"/>
          <p:nvPr/>
        </p:nvSpPr>
        <p:spPr>
          <a:xfrm>
            <a:off x="2442595" y="1821732"/>
            <a:ext cx="1154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DC17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爬山時長</a:t>
            </a:r>
            <a:endParaRPr sz="1800" b="1">
              <a:solidFill>
                <a:srgbClr val="FDC17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5" name="Google Shape;195;p33"/>
          <p:cNvSpPr/>
          <p:nvPr/>
        </p:nvSpPr>
        <p:spPr>
          <a:xfrm>
            <a:off x="2250855" y="3114708"/>
            <a:ext cx="59700" cy="71700"/>
          </a:xfrm>
          <a:prstGeom prst="ellipse">
            <a:avLst/>
          </a:prstGeom>
          <a:solidFill>
            <a:srgbClr val="F76D68"/>
          </a:solidFill>
          <a:ln w="12700" cap="flat" cmpd="sng">
            <a:solidFill>
              <a:srgbClr val="F76D6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33"/>
          <p:cNvCxnSpPr/>
          <p:nvPr/>
        </p:nvCxnSpPr>
        <p:spPr>
          <a:xfrm rot="10800000" flipH="1">
            <a:off x="2280672" y="3139576"/>
            <a:ext cx="2487000" cy="14400"/>
          </a:xfrm>
          <a:prstGeom prst="straightConnector1">
            <a:avLst/>
          </a:prstGeom>
          <a:noFill/>
          <a:ln w="19050" cap="flat" cmpd="sng">
            <a:solidFill>
              <a:srgbClr val="F76D6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33"/>
          <p:cNvSpPr txBox="1"/>
          <p:nvPr/>
        </p:nvSpPr>
        <p:spPr>
          <a:xfrm>
            <a:off x="2395468" y="2768459"/>
            <a:ext cx="2705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76D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平均海拔高度 &amp; 速度</a:t>
            </a:r>
            <a:endParaRPr sz="1800" b="1">
              <a:solidFill>
                <a:srgbClr val="F76D6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8" name="Google Shape;198;p33"/>
          <p:cNvSpPr/>
          <p:nvPr/>
        </p:nvSpPr>
        <p:spPr>
          <a:xfrm>
            <a:off x="942550" y="3948175"/>
            <a:ext cx="2705100" cy="550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EAD1D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992625" y="4004275"/>
            <a:ext cx="2576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75707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該人某天爬山資訊</a:t>
            </a:r>
            <a:endParaRPr sz="2400" b="1">
              <a:solidFill>
                <a:srgbClr val="75707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2440238" y="1350939"/>
            <a:ext cx="1285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43618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判斷為同一人</a:t>
            </a:r>
            <a:endParaRPr sz="1400">
              <a:solidFill>
                <a:srgbClr val="43618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1" name="Google Shape;201;p33"/>
          <p:cNvSpPr txBox="1"/>
          <p:nvPr/>
        </p:nvSpPr>
        <p:spPr>
          <a:xfrm>
            <a:off x="2440252" y="2293275"/>
            <a:ext cx="2017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DC17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以定位時間計算時長</a:t>
            </a:r>
            <a:endParaRPr sz="1400">
              <a:solidFill>
                <a:srgbClr val="FDC17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2" name="Google Shape;202;p33"/>
          <p:cNvSpPr txBox="1"/>
          <p:nvPr/>
        </p:nvSpPr>
        <p:spPr>
          <a:xfrm>
            <a:off x="2440238" y="3213598"/>
            <a:ext cx="2424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76D6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將所有海拔高度及速度平均</a:t>
            </a:r>
            <a:endParaRPr sz="1400">
              <a:solidFill>
                <a:srgbClr val="F76D6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03" name="Google Shape;203;p33"/>
          <p:cNvGrpSpPr/>
          <p:nvPr/>
        </p:nvGrpSpPr>
        <p:grpSpPr>
          <a:xfrm>
            <a:off x="5456079" y="1160127"/>
            <a:ext cx="3435051" cy="2543551"/>
            <a:chOff x="5851783" y="1657843"/>
            <a:chExt cx="4677995" cy="3481455"/>
          </a:xfrm>
        </p:grpSpPr>
        <p:grpSp>
          <p:nvGrpSpPr>
            <p:cNvPr id="204" name="Google Shape;204;p33"/>
            <p:cNvGrpSpPr/>
            <p:nvPr/>
          </p:nvGrpSpPr>
          <p:grpSpPr>
            <a:xfrm>
              <a:off x="7546736" y="1657843"/>
              <a:ext cx="1240500" cy="1232400"/>
              <a:chOff x="5025223" y="1085350"/>
              <a:chExt cx="1240500" cy="1232400"/>
            </a:xfrm>
          </p:grpSpPr>
          <p:sp>
            <p:nvSpPr>
              <p:cNvPr id="205" name="Google Shape;205;p33"/>
              <p:cNvSpPr/>
              <p:nvPr/>
            </p:nvSpPr>
            <p:spPr>
              <a:xfrm>
                <a:off x="5025223" y="1085350"/>
                <a:ext cx="1240500" cy="1232400"/>
              </a:xfrm>
              <a:prstGeom prst="ellipse">
                <a:avLst/>
              </a:prstGeom>
              <a:noFill/>
              <a:ln w="76200" cap="flat" cmpd="sng">
                <a:solidFill>
                  <a:srgbClr val="84C8A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33"/>
              <p:cNvSpPr txBox="1"/>
              <p:nvPr/>
            </p:nvSpPr>
            <p:spPr>
              <a:xfrm>
                <a:off x="5136916" y="1409938"/>
                <a:ext cx="1064700" cy="60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400" b="1">
                    <a:solidFill>
                      <a:srgbClr val="84C8AE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分群</a:t>
                </a:r>
                <a:endParaRPr sz="2400" b="1">
                  <a:solidFill>
                    <a:srgbClr val="84C8AE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grpSp>
          <p:nvGrpSpPr>
            <p:cNvPr id="207" name="Google Shape;207;p33"/>
            <p:cNvGrpSpPr/>
            <p:nvPr/>
          </p:nvGrpSpPr>
          <p:grpSpPr>
            <a:xfrm>
              <a:off x="5851783" y="3890837"/>
              <a:ext cx="1279756" cy="1232400"/>
              <a:chOff x="931628" y="2906200"/>
              <a:chExt cx="1279756" cy="1232400"/>
            </a:xfrm>
          </p:grpSpPr>
          <p:sp>
            <p:nvSpPr>
              <p:cNvPr id="208" name="Google Shape;208;p33"/>
              <p:cNvSpPr/>
              <p:nvPr/>
            </p:nvSpPr>
            <p:spPr>
              <a:xfrm>
                <a:off x="931628" y="2906200"/>
                <a:ext cx="1240500" cy="1232400"/>
              </a:xfrm>
              <a:prstGeom prst="ellipse">
                <a:avLst/>
              </a:prstGeom>
              <a:noFill/>
              <a:ln w="76200" cap="flat" cmpd="sng">
                <a:solidFill>
                  <a:srgbClr val="4361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33"/>
              <p:cNvSpPr txBox="1"/>
              <p:nvPr/>
            </p:nvSpPr>
            <p:spPr>
              <a:xfrm>
                <a:off x="1146684" y="2955470"/>
                <a:ext cx="1064700" cy="116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700" b="1">
                    <a:solidFill>
                      <a:srgbClr val="43618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平均海拔高度</a:t>
                </a:r>
                <a:endParaRPr sz="1700" b="1">
                  <a:solidFill>
                    <a:srgbClr val="43618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grpSp>
          <p:nvGrpSpPr>
            <p:cNvPr id="210" name="Google Shape;210;p33"/>
            <p:cNvGrpSpPr/>
            <p:nvPr/>
          </p:nvGrpSpPr>
          <p:grpSpPr>
            <a:xfrm>
              <a:off x="7522883" y="3906898"/>
              <a:ext cx="1288086" cy="1232400"/>
              <a:chOff x="4954988" y="3954448"/>
              <a:chExt cx="1288086" cy="1232400"/>
            </a:xfrm>
          </p:grpSpPr>
          <p:sp>
            <p:nvSpPr>
              <p:cNvPr id="211" name="Google Shape;211;p33"/>
              <p:cNvSpPr/>
              <p:nvPr/>
            </p:nvSpPr>
            <p:spPr>
              <a:xfrm>
                <a:off x="4954988" y="3954448"/>
                <a:ext cx="1240500" cy="1232400"/>
              </a:xfrm>
              <a:prstGeom prst="ellipse">
                <a:avLst/>
              </a:prstGeom>
              <a:noFill/>
              <a:ln w="76200" cap="flat" cmpd="sng">
                <a:solidFill>
                  <a:srgbClr val="FDC17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33"/>
              <p:cNvSpPr txBox="1"/>
              <p:nvPr/>
            </p:nvSpPr>
            <p:spPr>
              <a:xfrm>
                <a:off x="5178374" y="4155175"/>
                <a:ext cx="1064700" cy="85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800" b="1">
                    <a:solidFill>
                      <a:srgbClr val="FDC17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平均速度</a:t>
                </a:r>
                <a:endParaRPr sz="1800" b="1">
                  <a:solidFill>
                    <a:srgbClr val="FDC17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grpSp>
          <p:nvGrpSpPr>
            <p:cNvPr id="213" name="Google Shape;213;p33"/>
            <p:cNvGrpSpPr/>
            <p:nvPr/>
          </p:nvGrpSpPr>
          <p:grpSpPr>
            <a:xfrm>
              <a:off x="9241692" y="3900234"/>
              <a:ext cx="1288086" cy="1232400"/>
              <a:chOff x="7239662" y="1673748"/>
              <a:chExt cx="1288086" cy="1232400"/>
            </a:xfrm>
          </p:grpSpPr>
          <p:sp>
            <p:nvSpPr>
              <p:cNvPr id="214" name="Google Shape;214;p33"/>
              <p:cNvSpPr/>
              <p:nvPr/>
            </p:nvSpPr>
            <p:spPr>
              <a:xfrm>
                <a:off x="7239662" y="1673748"/>
                <a:ext cx="1240500" cy="1232400"/>
              </a:xfrm>
              <a:prstGeom prst="ellipse">
                <a:avLst/>
              </a:prstGeom>
              <a:noFill/>
              <a:ln w="76200" cap="flat" cmpd="sng">
                <a:solidFill>
                  <a:srgbClr val="F76D6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33"/>
              <p:cNvSpPr txBox="1"/>
              <p:nvPr/>
            </p:nvSpPr>
            <p:spPr>
              <a:xfrm>
                <a:off x="7463048" y="1874475"/>
                <a:ext cx="1064700" cy="85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800" b="1">
                    <a:solidFill>
                      <a:srgbClr val="F76D68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爬山時長</a:t>
                </a:r>
                <a:endParaRPr sz="1800" b="1">
                  <a:solidFill>
                    <a:srgbClr val="F76D68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216" name="Google Shape;216;p33"/>
            <p:cNvCxnSpPr>
              <a:stCxn id="208" idx="0"/>
              <a:endCxn id="214" idx="0"/>
            </p:cNvCxnSpPr>
            <p:nvPr/>
          </p:nvCxnSpPr>
          <p:spPr>
            <a:xfrm rot="-5400000" flipH="1">
              <a:off x="8162383" y="2200487"/>
              <a:ext cx="9300" cy="3390000"/>
            </a:xfrm>
            <a:prstGeom prst="bentConnector3">
              <a:avLst>
                <a:gd name="adj1" fmla="val -3504632"/>
              </a:avLst>
            </a:prstGeom>
            <a:noFill/>
            <a:ln w="28575" cap="flat" cmpd="sng">
              <a:solidFill>
                <a:srgbClr val="AEABAB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217" name="Google Shape;217;p33"/>
            <p:cNvCxnSpPr/>
            <p:nvPr/>
          </p:nvCxnSpPr>
          <p:spPr>
            <a:xfrm flipH="1">
              <a:off x="8143046" y="2890295"/>
              <a:ext cx="11400" cy="1016700"/>
            </a:xfrm>
            <a:prstGeom prst="straightConnector1">
              <a:avLst/>
            </a:prstGeom>
            <a:noFill/>
            <a:ln w="28575" cap="flat" cmpd="sng">
              <a:solidFill>
                <a:srgbClr val="AEABAB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cxnSp>
        <p:nvCxnSpPr>
          <p:cNvPr id="218" name="Google Shape;218;p33"/>
          <p:cNvCxnSpPr/>
          <p:nvPr/>
        </p:nvCxnSpPr>
        <p:spPr>
          <a:xfrm>
            <a:off x="5086109" y="342164"/>
            <a:ext cx="29700" cy="445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19" name="Google Shape;219;p33"/>
          <p:cNvSpPr txBox="1">
            <a:spLocks noGrp="1"/>
          </p:cNvSpPr>
          <p:nvPr>
            <p:ph type="title"/>
          </p:nvPr>
        </p:nvSpPr>
        <p:spPr>
          <a:xfrm>
            <a:off x="336375" y="224352"/>
            <a:ext cx="81381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2600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分析原理</a:t>
            </a:r>
            <a:endParaRPr sz="2600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5000"/>
          </a:blip>
          <a:stretch>
            <a:fillRect/>
          </a:stretch>
        </a:blip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420200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icrosoft JhengHei"/>
              <a:buNone/>
            </a:pPr>
            <a:r>
              <a:rPr lang="zh-TW" sz="2600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k-means分群</a:t>
            </a:r>
            <a:endParaRPr sz="2600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5" name="Google Shape;225;p34"/>
          <p:cNvSpPr txBox="1">
            <a:spLocks noGrp="1"/>
          </p:cNvSpPr>
          <p:nvPr>
            <p:ph type="sldNum" idx="12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4275" y="330325"/>
            <a:ext cx="5293650" cy="44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5000"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420200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icrosoft JhengHei"/>
              <a:buNone/>
            </a:pPr>
            <a:r>
              <a:rPr lang="zh-TW" sz="2600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分群後EDA</a:t>
            </a:r>
            <a:endParaRPr sz="2600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232" name="Google Shape;232;p35"/>
          <p:cNvGraphicFramePr/>
          <p:nvPr/>
        </p:nvGraphicFramePr>
        <p:xfrm>
          <a:off x="4300688" y="2956513"/>
          <a:ext cx="4599225" cy="1972300"/>
        </p:xfrm>
        <a:graphic>
          <a:graphicData uri="http://schemas.openxmlformats.org/drawingml/2006/table">
            <a:tbl>
              <a:tblPr>
                <a:noFill/>
                <a:tableStyleId>{72EB69FE-D02A-45FA-94B5-4545254789B3}</a:tableStyleId>
              </a:tblPr>
              <a:tblGrid>
                <a:gridCol w="89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8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3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休閒健行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登山入門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步道快走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爬山專家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/>
                        <a:t>海拔高度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低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中高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低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中高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/>
                        <a:t>爬山時長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短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短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中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長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/>
                        <a:t>平均速度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慢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慢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快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慢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33" name="Google Shape;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00" y="840725"/>
            <a:ext cx="3577601" cy="19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575" y="2956525"/>
            <a:ext cx="3577599" cy="19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0700" y="840725"/>
            <a:ext cx="3673975" cy="19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5000"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420200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icrosoft JhengHei"/>
              <a:buNone/>
            </a:pPr>
            <a:r>
              <a:rPr lang="zh-TW" sz="2600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推薦系統-1</a:t>
            </a:r>
            <a:endParaRPr sz="2600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41" name="Google Shape;241;p36"/>
          <p:cNvGrpSpPr/>
          <p:nvPr/>
        </p:nvGrpSpPr>
        <p:grpSpPr>
          <a:xfrm>
            <a:off x="1126294" y="1101819"/>
            <a:ext cx="2829088" cy="2950421"/>
            <a:chOff x="3962400" y="1219200"/>
            <a:chExt cx="4317900" cy="4317900"/>
          </a:xfrm>
        </p:grpSpPr>
        <p:sp>
          <p:nvSpPr>
            <p:cNvPr id="242" name="Google Shape;242;p36"/>
            <p:cNvSpPr/>
            <p:nvPr/>
          </p:nvSpPr>
          <p:spPr>
            <a:xfrm>
              <a:off x="3962400" y="1219200"/>
              <a:ext cx="4317900" cy="4317900"/>
            </a:xfrm>
            <a:prstGeom prst="donut">
              <a:avLst>
                <a:gd name="adj" fmla="val 18435"/>
              </a:avLst>
            </a:prstGeom>
            <a:solidFill>
              <a:srgbClr val="84C8AE"/>
            </a:solidFill>
            <a:ln w="12700" cap="flat" cmpd="sng">
              <a:solidFill>
                <a:srgbClr val="84C8A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6"/>
            <p:cNvSpPr txBox="1"/>
            <p:nvPr/>
          </p:nvSpPr>
          <p:spPr>
            <a:xfrm>
              <a:off x="5189714" y="2870219"/>
              <a:ext cx="2667600" cy="102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100" b="1">
                  <a:solidFill>
                    <a:srgbClr val="84C8AE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推薦</a:t>
              </a:r>
              <a:endParaRPr sz="4100" b="1">
                <a:solidFill>
                  <a:srgbClr val="84C8AE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cxnSp>
        <p:nvCxnSpPr>
          <p:cNvPr id="244" name="Google Shape;244;p36"/>
          <p:cNvCxnSpPr/>
          <p:nvPr/>
        </p:nvCxnSpPr>
        <p:spPr>
          <a:xfrm rot="10800000" flipH="1">
            <a:off x="3557396" y="1333334"/>
            <a:ext cx="870000" cy="265200"/>
          </a:xfrm>
          <a:prstGeom prst="straightConnector1">
            <a:avLst/>
          </a:prstGeom>
          <a:noFill/>
          <a:ln w="38100" cap="flat" cmpd="sng">
            <a:solidFill>
              <a:srgbClr val="84C8A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5" name="Google Shape;245;p36"/>
          <p:cNvCxnSpPr/>
          <p:nvPr/>
        </p:nvCxnSpPr>
        <p:spPr>
          <a:xfrm>
            <a:off x="3876923" y="2371486"/>
            <a:ext cx="694500" cy="900"/>
          </a:xfrm>
          <a:prstGeom prst="straightConnector1">
            <a:avLst/>
          </a:prstGeom>
          <a:noFill/>
          <a:ln w="38100" cap="flat" cmpd="sng">
            <a:solidFill>
              <a:srgbClr val="84C8A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6" name="Google Shape;246;p36"/>
          <p:cNvCxnSpPr/>
          <p:nvPr/>
        </p:nvCxnSpPr>
        <p:spPr>
          <a:xfrm>
            <a:off x="3733398" y="3112829"/>
            <a:ext cx="876300" cy="213300"/>
          </a:xfrm>
          <a:prstGeom prst="straightConnector1">
            <a:avLst/>
          </a:prstGeom>
          <a:noFill/>
          <a:ln w="38100" cap="flat" cmpd="sng">
            <a:solidFill>
              <a:srgbClr val="84C8A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7" name="Google Shape;247;p36"/>
          <p:cNvCxnSpPr/>
          <p:nvPr/>
        </p:nvCxnSpPr>
        <p:spPr>
          <a:xfrm>
            <a:off x="3388315" y="3696877"/>
            <a:ext cx="757200" cy="592200"/>
          </a:xfrm>
          <a:prstGeom prst="straightConnector1">
            <a:avLst/>
          </a:prstGeom>
          <a:noFill/>
          <a:ln w="38100" cap="flat" cmpd="sng">
            <a:solidFill>
              <a:srgbClr val="84C8A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8" name="Google Shape;248;p36"/>
          <p:cNvSpPr/>
          <p:nvPr/>
        </p:nvSpPr>
        <p:spPr>
          <a:xfrm>
            <a:off x="4357996" y="923699"/>
            <a:ext cx="615600" cy="627300"/>
          </a:xfrm>
          <a:prstGeom prst="ellipse">
            <a:avLst/>
          </a:prstGeom>
          <a:solidFill>
            <a:srgbClr val="84C8AE"/>
          </a:solidFill>
          <a:ln w="12700" cap="flat" cmpd="sng">
            <a:solidFill>
              <a:srgbClr val="84C8A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6"/>
          <p:cNvSpPr/>
          <p:nvPr/>
        </p:nvSpPr>
        <p:spPr>
          <a:xfrm>
            <a:off x="4571615" y="2008346"/>
            <a:ext cx="615600" cy="627300"/>
          </a:xfrm>
          <a:prstGeom prst="ellipse">
            <a:avLst/>
          </a:prstGeom>
          <a:solidFill>
            <a:srgbClr val="84C8AE"/>
          </a:solidFill>
          <a:ln w="12700" cap="flat" cmpd="sng">
            <a:solidFill>
              <a:srgbClr val="84C8A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6"/>
          <p:cNvSpPr/>
          <p:nvPr/>
        </p:nvSpPr>
        <p:spPr>
          <a:xfrm>
            <a:off x="4491879" y="3081976"/>
            <a:ext cx="615600" cy="627300"/>
          </a:xfrm>
          <a:prstGeom prst="ellipse">
            <a:avLst/>
          </a:prstGeom>
          <a:solidFill>
            <a:srgbClr val="84C8AE"/>
          </a:solidFill>
          <a:ln w="12700" cap="flat" cmpd="sng">
            <a:solidFill>
              <a:srgbClr val="84C8A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 flipH="1">
            <a:off x="4424435" y="970097"/>
            <a:ext cx="615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27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6"/>
          <p:cNvSpPr txBox="1"/>
          <p:nvPr/>
        </p:nvSpPr>
        <p:spPr>
          <a:xfrm flipH="1">
            <a:off x="4618590" y="2049293"/>
            <a:ext cx="615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27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 flipH="1">
            <a:off x="4543805" y="3130179"/>
            <a:ext cx="615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27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5075674" y="961600"/>
            <a:ext cx="18465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1">
                <a:solidFill>
                  <a:srgbClr val="436181"/>
                </a:solidFill>
                <a:latin typeface="Calibri"/>
                <a:ea typeface="Calibri"/>
                <a:cs typeface="Calibri"/>
                <a:sym typeface="Calibri"/>
              </a:rPr>
              <a:t>所在地區</a:t>
            </a:r>
            <a:endParaRPr sz="3000" b="1">
              <a:solidFill>
                <a:srgbClr val="43618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5244452" y="2079663"/>
            <a:ext cx="25494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1">
                <a:solidFill>
                  <a:srgbClr val="FDC170"/>
                </a:solidFill>
                <a:latin typeface="Calibri"/>
                <a:ea typeface="Calibri"/>
                <a:cs typeface="Calibri"/>
                <a:sym typeface="Calibri"/>
              </a:rPr>
              <a:t>預計爬山時長</a:t>
            </a:r>
            <a:endParaRPr sz="3000" b="1">
              <a:solidFill>
                <a:srgbClr val="FDC1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6"/>
          <p:cNvSpPr txBox="1"/>
          <p:nvPr/>
        </p:nvSpPr>
        <p:spPr>
          <a:xfrm>
            <a:off x="5198625" y="3185825"/>
            <a:ext cx="30417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1">
                <a:solidFill>
                  <a:srgbClr val="F76D68"/>
                </a:solidFill>
                <a:latin typeface="Calibri"/>
                <a:ea typeface="Calibri"/>
                <a:cs typeface="Calibri"/>
                <a:sym typeface="Calibri"/>
              </a:rPr>
              <a:t>可負荷海拔高度</a:t>
            </a:r>
            <a:endParaRPr sz="3000" b="1">
              <a:solidFill>
                <a:srgbClr val="F76D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6"/>
          <p:cNvSpPr/>
          <p:nvPr/>
        </p:nvSpPr>
        <p:spPr>
          <a:xfrm>
            <a:off x="4050151" y="4149640"/>
            <a:ext cx="615600" cy="627300"/>
          </a:xfrm>
          <a:prstGeom prst="ellipse">
            <a:avLst/>
          </a:prstGeom>
          <a:solidFill>
            <a:srgbClr val="84C8AE"/>
          </a:solidFill>
          <a:ln w="12700" cap="flat" cmpd="sng">
            <a:solidFill>
              <a:srgbClr val="84C8A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6"/>
          <p:cNvSpPr txBox="1"/>
          <p:nvPr/>
        </p:nvSpPr>
        <p:spPr>
          <a:xfrm flipH="1">
            <a:off x="4102078" y="4197844"/>
            <a:ext cx="615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27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4807335" y="4216381"/>
            <a:ext cx="25494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100" b="1">
                <a:solidFill>
                  <a:srgbClr val="9966FF"/>
                </a:solidFill>
                <a:latin typeface="Calibri"/>
                <a:ea typeface="Calibri"/>
                <a:cs typeface="Calibri"/>
                <a:sym typeface="Calibri"/>
              </a:rPr>
              <a:t>個人等級</a:t>
            </a:r>
            <a:endParaRPr sz="3100" b="1">
              <a:solidFill>
                <a:srgbClr val="9966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5000"/>
          </a:blip>
          <a:stretch>
            <a:fillRect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420200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icrosoft JhengHei"/>
              <a:buNone/>
            </a:pPr>
            <a:r>
              <a:rPr lang="zh-TW" sz="2600">
                <a:solidFill>
                  <a:srgbClr val="1F2F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推薦系統-2</a:t>
            </a:r>
            <a:endParaRPr sz="2600">
              <a:solidFill>
                <a:srgbClr val="1F2F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5" name="Google Shape;265;p37"/>
          <p:cNvSpPr/>
          <p:nvPr/>
        </p:nvSpPr>
        <p:spPr>
          <a:xfrm rot="10800000" flipH="1">
            <a:off x="1001373" y="1684550"/>
            <a:ext cx="1239300" cy="1300200"/>
          </a:xfrm>
          <a:prstGeom prst="ellipse">
            <a:avLst/>
          </a:prstGeom>
          <a:solidFill>
            <a:srgbClr val="436181"/>
          </a:solidFill>
          <a:ln>
            <a:noFill/>
          </a:ln>
          <a:effectLst>
            <a:outerShdw blurRad="254000" dist="50800" dir="5400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7"/>
          <p:cNvSpPr/>
          <p:nvPr/>
        </p:nvSpPr>
        <p:spPr>
          <a:xfrm>
            <a:off x="2943290" y="1812869"/>
            <a:ext cx="1239300" cy="1300200"/>
          </a:xfrm>
          <a:prstGeom prst="ellipse">
            <a:avLst/>
          </a:prstGeom>
          <a:solidFill>
            <a:srgbClr val="AEABAB"/>
          </a:solidFill>
          <a:ln>
            <a:noFill/>
          </a:ln>
          <a:effectLst>
            <a:outerShdw blurRad="254000" dist="50800" dir="5400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7"/>
          <p:cNvSpPr/>
          <p:nvPr/>
        </p:nvSpPr>
        <p:spPr>
          <a:xfrm rot="10800000" flipH="1">
            <a:off x="4886205" y="1669587"/>
            <a:ext cx="1239300" cy="1300200"/>
          </a:xfrm>
          <a:prstGeom prst="ellipse">
            <a:avLst/>
          </a:prstGeom>
          <a:solidFill>
            <a:srgbClr val="FDC170"/>
          </a:solidFill>
          <a:ln>
            <a:noFill/>
          </a:ln>
          <a:effectLst>
            <a:outerShdw blurRad="254000" dist="50800" dir="5400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7"/>
          <p:cNvSpPr/>
          <p:nvPr/>
        </p:nvSpPr>
        <p:spPr>
          <a:xfrm>
            <a:off x="6826416" y="1776915"/>
            <a:ext cx="1239300" cy="1300200"/>
          </a:xfrm>
          <a:prstGeom prst="ellipse">
            <a:avLst/>
          </a:prstGeom>
          <a:solidFill>
            <a:srgbClr val="84C8AE"/>
          </a:solidFill>
          <a:ln>
            <a:noFill/>
          </a:ln>
          <a:effectLst>
            <a:outerShdw blurRad="254000" dist="50800" dir="5400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7"/>
          <p:cNvSpPr/>
          <p:nvPr/>
        </p:nvSpPr>
        <p:spPr>
          <a:xfrm rot="10800000" flipH="1">
            <a:off x="6318472" y="1303989"/>
            <a:ext cx="2409871" cy="1456927"/>
          </a:xfrm>
          <a:custGeom>
            <a:avLst/>
            <a:gdLst/>
            <a:ahLst/>
            <a:cxnLst/>
            <a:rect l="l" t="t" r="r" b="b"/>
            <a:pathLst>
              <a:path w="3181348" h="1838394" extrusionOk="0">
                <a:moveTo>
                  <a:pt x="1495053" y="1838394"/>
                </a:moveTo>
                <a:cubicBezTo>
                  <a:pt x="2269783" y="1838394"/>
                  <a:pt x="2906994" y="1249604"/>
                  <a:pt x="2983619" y="495090"/>
                </a:cubicBezTo>
                <a:lnTo>
                  <a:pt x="2990107" y="366615"/>
                </a:lnTo>
                <a:lnTo>
                  <a:pt x="3181348" y="366615"/>
                </a:lnTo>
                <a:lnTo>
                  <a:pt x="2795400" y="0"/>
                </a:lnTo>
                <a:lnTo>
                  <a:pt x="2409452" y="366615"/>
                </a:lnTo>
                <a:lnTo>
                  <a:pt x="2599424" y="366615"/>
                </a:lnTo>
                <a:lnTo>
                  <a:pt x="2594954" y="455145"/>
                </a:lnTo>
                <a:cubicBezTo>
                  <a:pt x="2538336" y="1012655"/>
                  <a:pt x="2067501" y="1447712"/>
                  <a:pt x="1495053" y="1447712"/>
                </a:cubicBezTo>
                <a:cubicBezTo>
                  <a:pt x="922605" y="1447712"/>
                  <a:pt x="451771" y="1012655"/>
                  <a:pt x="395152" y="455145"/>
                </a:cubicBezTo>
                <a:lnTo>
                  <a:pt x="390682" y="366615"/>
                </a:lnTo>
                <a:lnTo>
                  <a:pt x="0" y="366615"/>
                </a:lnTo>
                <a:lnTo>
                  <a:pt x="6487" y="495090"/>
                </a:lnTo>
                <a:cubicBezTo>
                  <a:pt x="83112" y="1249604"/>
                  <a:pt x="720323" y="1838394"/>
                  <a:pt x="1495053" y="1838394"/>
                </a:cubicBezTo>
                <a:close/>
              </a:path>
            </a:pathLst>
          </a:custGeom>
          <a:solidFill>
            <a:srgbClr val="84C8AE"/>
          </a:solidFill>
          <a:ln>
            <a:noFill/>
          </a:ln>
          <a:effectLst>
            <a:outerShdw blurRad="254000" dist="50800" dir="5400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7"/>
          <p:cNvSpPr/>
          <p:nvPr/>
        </p:nvSpPr>
        <p:spPr>
          <a:xfrm>
            <a:off x="4375558" y="1964912"/>
            <a:ext cx="2409871" cy="1456927"/>
          </a:xfrm>
          <a:custGeom>
            <a:avLst/>
            <a:gdLst/>
            <a:ahLst/>
            <a:cxnLst/>
            <a:rect l="l" t="t" r="r" b="b"/>
            <a:pathLst>
              <a:path w="3181348" h="1838394" extrusionOk="0">
                <a:moveTo>
                  <a:pt x="1495053" y="1838394"/>
                </a:moveTo>
                <a:cubicBezTo>
                  <a:pt x="2269783" y="1838394"/>
                  <a:pt x="2906994" y="1249604"/>
                  <a:pt x="2983619" y="495090"/>
                </a:cubicBezTo>
                <a:lnTo>
                  <a:pt x="2990107" y="366615"/>
                </a:lnTo>
                <a:lnTo>
                  <a:pt x="3181348" y="366615"/>
                </a:lnTo>
                <a:lnTo>
                  <a:pt x="2795400" y="0"/>
                </a:lnTo>
                <a:lnTo>
                  <a:pt x="2409452" y="366615"/>
                </a:lnTo>
                <a:lnTo>
                  <a:pt x="2599424" y="366615"/>
                </a:lnTo>
                <a:lnTo>
                  <a:pt x="2594954" y="455145"/>
                </a:lnTo>
                <a:cubicBezTo>
                  <a:pt x="2538336" y="1012655"/>
                  <a:pt x="2067501" y="1447712"/>
                  <a:pt x="1495053" y="1447712"/>
                </a:cubicBezTo>
                <a:cubicBezTo>
                  <a:pt x="922605" y="1447712"/>
                  <a:pt x="451771" y="1012655"/>
                  <a:pt x="395152" y="455145"/>
                </a:cubicBezTo>
                <a:lnTo>
                  <a:pt x="390682" y="366615"/>
                </a:lnTo>
                <a:lnTo>
                  <a:pt x="0" y="366615"/>
                </a:lnTo>
                <a:lnTo>
                  <a:pt x="6487" y="495090"/>
                </a:lnTo>
                <a:cubicBezTo>
                  <a:pt x="83112" y="1249604"/>
                  <a:pt x="720323" y="1838394"/>
                  <a:pt x="1495053" y="1838394"/>
                </a:cubicBezTo>
                <a:close/>
              </a:path>
            </a:pathLst>
          </a:custGeom>
          <a:solidFill>
            <a:srgbClr val="FDC170"/>
          </a:solidFill>
          <a:ln>
            <a:noFill/>
          </a:ln>
          <a:effectLst>
            <a:outerShdw blurRad="254000" dist="50800" dir="5400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7"/>
          <p:cNvSpPr/>
          <p:nvPr/>
        </p:nvSpPr>
        <p:spPr>
          <a:xfrm rot="10800000" flipH="1">
            <a:off x="2435347" y="1303989"/>
            <a:ext cx="2409871" cy="1456927"/>
          </a:xfrm>
          <a:custGeom>
            <a:avLst/>
            <a:gdLst/>
            <a:ahLst/>
            <a:cxnLst/>
            <a:rect l="l" t="t" r="r" b="b"/>
            <a:pathLst>
              <a:path w="3181348" h="1838394" extrusionOk="0">
                <a:moveTo>
                  <a:pt x="1495053" y="1838394"/>
                </a:moveTo>
                <a:cubicBezTo>
                  <a:pt x="2269783" y="1838394"/>
                  <a:pt x="2906994" y="1249604"/>
                  <a:pt x="2983619" y="495090"/>
                </a:cubicBezTo>
                <a:lnTo>
                  <a:pt x="2990107" y="366615"/>
                </a:lnTo>
                <a:lnTo>
                  <a:pt x="3181348" y="366615"/>
                </a:lnTo>
                <a:lnTo>
                  <a:pt x="2795400" y="0"/>
                </a:lnTo>
                <a:lnTo>
                  <a:pt x="2409452" y="366615"/>
                </a:lnTo>
                <a:lnTo>
                  <a:pt x="2599424" y="366615"/>
                </a:lnTo>
                <a:lnTo>
                  <a:pt x="2594954" y="455145"/>
                </a:lnTo>
                <a:cubicBezTo>
                  <a:pt x="2538336" y="1012655"/>
                  <a:pt x="2067501" y="1447712"/>
                  <a:pt x="1495053" y="1447712"/>
                </a:cubicBezTo>
                <a:cubicBezTo>
                  <a:pt x="922605" y="1447712"/>
                  <a:pt x="451771" y="1012655"/>
                  <a:pt x="395152" y="455145"/>
                </a:cubicBezTo>
                <a:lnTo>
                  <a:pt x="390682" y="366615"/>
                </a:lnTo>
                <a:lnTo>
                  <a:pt x="0" y="366615"/>
                </a:lnTo>
                <a:lnTo>
                  <a:pt x="6487" y="495090"/>
                </a:lnTo>
                <a:cubicBezTo>
                  <a:pt x="83112" y="1249604"/>
                  <a:pt x="720323" y="1838394"/>
                  <a:pt x="1495053" y="1838394"/>
                </a:cubicBezTo>
                <a:close/>
              </a:path>
            </a:pathLst>
          </a:custGeom>
          <a:solidFill>
            <a:srgbClr val="AEABAB"/>
          </a:solidFill>
          <a:ln>
            <a:noFill/>
          </a:ln>
          <a:effectLst>
            <a:outerShdw blurRad="254000" dist="50800" dir="5400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7"/>
          <p:cNvSpPr/>
          <p:nvPr/>
        </p:nvSpPr>
        <p:spPr>
          <a:xfrm>
            <a:off x="492432" y="1964912"/>
            <a:ext cx="2409871" cy="1456927"/>
          </a:xfrm>
          <a:custGeom>
            <a:avLst/>
            <a:gdLst/>
            <a:ahLst/>
            <a:cxnLst/>
            <a:rect l="l" t="t" r="r" b="b"/>
            <a:pathLst>
              <a:path w="3181348" h="1838394" extrusionOk="0">
                <a:moveTo>
                  <a:pt x="1495053" y="1838394"/>
                </a:moveTo>
                <a:cubicBezTo>
                  <a:pt x="2269783" y="1838394"/>
                  <a:pt x="2906994" y="1249604"/>
                  <a:pt x="2983619" y="495090"/>
                </a:cubicBezTo>
                <a:lnTo>
                  <a:pt x="2990107" y="366615"/>
                </a:lnTo>
                <a:lnTo>
                  <a:pt x="3181348" y="366615"/>
                </a:lnTo>
                <a:lnTo>
                  <a:pt x="2795400" y="0"/>
                </a:lnTo>
                <a:lnTo>
                  <a:pt x="2409452" y="366615"/>
                </a:lnTo>
                <a:lnTo>
                  <a:pt x="2599424" y="366615"/>
                </a:lnTo>
                <a:lnTo>
                  <a:pt x="2594954" y="455145"/>
                </a:lnTo>
                <a:cubicBezTo>
                  <a:pt x="2538336" y="1012655"/>
                  <a:pt x="2067501" y="1447712"/>
                  <a:pt x="1495053" y="1447712"/>
                </a:cubicBezTo>
                <a:cubicBezTo>
                  <a:pt x="922605" y="1447712"/>
                  <a:pt x="451771" y="1012655"/>
                  <a:pt x="395152" y="455145"/>
                </a:cubicBezTo>
                <a:lnTo>
                  <a:pt x="390682" y="366615"/>
                </a:lnTo>
                <a:lnTo>
                  <a:pt x="0" y="366615"/>
                </a:lnTo>
                <a:lnTo>
                  <a:pt x="6487" y="495090"/>
                </a:lnTo>
                <a:cubicBezTo>
                  <a:pt x="83112" y="1249604"/>
                  <a:pt x="720323" y="1838394"/>
                  <a:pt x="1495053" y="1838394"/>
                </a:cubicBezTo>
                <a:close/>
              </a:path>
            </a:pathLst>
          </a:custGeom>
          <a:solidFill>
            <a:srgbClr val="436181"/>
          </a:solidFill>
          <a:ln>
            <a:noFill/>
          </a:ln>
          <a:effectLst>
            <a:outerShdw blurRad="254000" dist="50800" dir="5400000" algn="ctr" rotWithShape="0">
              <a:schemeClr val="dk1">
                <a:alpha val="20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7"/>
          <p:cNvSpPr txBox="1"/>
          <p:nvPr/>
        </p:nvSpPr>
        <p:spPr>
          <a:xfrm>
            <a:off x="2871000" y="3561025"/>
            <a:ext cx="13839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元智</a:t>
            </a:r>
            <a:r>
              <a:rPr lang="zh-TW" sz="2400" b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大學</a:t>
            </a:r>
            <a:endParaRPr sz="2400" b="1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詞向量</a:t>
            </a:r>
            <a:endParaRPr sz="2400" b="1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878225" y="3715250"/>
            <a:ext cx="14856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436181"/>
                </a:solidFill>
                <a:latin typeface="Calibri"/>
                <a:ea typeface="Calibri"/>
                <a:cs typeface="Calibri"/>
                <a:sym typeface="Calibri"/>
              </a:rPr>
              <a:t>Jieba斷詞</a:t>
            </a:r>
            <a:endParaRPr sz="2400" b="1">
              <a:solidFill>
                <a:srgbClr val="43618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4496275" y="3498050"/>
            <a:ext cx="21684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FDC170"/>
                </a:solidFill>
                <a:latin typeface="Calibri"/>
                <a:ea typeface="Calibri"/>
                <a:cs typeface="Calibri"/>
                <a:sym typeface="Calibri"/>
              </a:rPr>
              <a:t>weight：TF-IDF</a:t>
            </a:r>
            <a:endParaRPr sz="2400" b="1">
              <a:solidFill>
                <a:srgbClr val="FDC1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FDC170"/>
                </a:solidFill>
                <a:latin typeface="Calibri"/>
                <a:ea typeface="Calibri"/>
                <a:cs typeface="Calibri"/>
                <a:sym typeface="Calibri"/>
              </a:rPr>
              <a:t>cos-similarity</a:t>
            </a:r>
            <a:endParaRPr sz="2400" b="1">
              <a:solidFill>
                <a:srgbClr val="FDC1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7"/>
          <p:cNvSpPr txBox="1"/>
          <p:nvPr/>
        </p:nvSpPr>
        <p:spPr>
          <a:xfrm>
            <a:off x="910875" y="2053750"/>
            <a:ext cx="13839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Data pre </a:t>
            </a:r>
            <a:endParaRPr sz="1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processing</a:t>
            </a:r>
            <a:endParaRPr sz="1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7" name="Google Shape;277;p37"/>
          <p:cNvSpPr txBox="1"/>
          <p:nvPr/>
        </p:nvSpPr>
        <p:spPr>
          <a:xfrm>
            <a:off x="2820125" y="2140575"/>
            <a:ext cx="14856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Word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Embedding</a:t>
            </a:r>
            <a:endParaRPr sz="17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4812562" y="2138500"/>
            <a:ext cx="1383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similarity</a:t>
            </a:r>
            <a:endParaRPr sz="21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6926025" y="2246125"/>
            <a:ext cx="10401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Output</a:t>
            </a:r>
            <a:endParaRPr sz="19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80" name="Google Shape;28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740875" y="3526825"/>
            <a:ext cx="1383900" cy="724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1C57D"/>
      </a:accent1>
      <a:accent2>
        <a:srgbClr val="3B9AEA"/>
      </a:accent2>
      <a:accent3>
        <a:srgbClr val="61615E"/>
      </a:accent3>
      <a:accent4>
        <a:srgbClr val="7B7B79"/>
      </a:accent4>
      <a:accent5>
        <a:srgbClr val="9E9E9C"/>
      </a:accent5>
      <a:accent6>
        <a:srgbClr val="CACAC8"/>
      </a:accent6>
      <a:hlink>
        <a:srgbClr val="046DA3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856</Words>
  <Application>Microsoft Office PowerPoint</Application>
  <PresentationFormat>如螢幕大小 (16:9)</PresentationFormat>
  <Paragraphs>118</Paragraphs>
  <Slides>11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Microsoft JhengHei</vt:lpstr>
      <vt:lpstr>Arial</vt:lpstr>
      <vt:lpstr>Arial Narrow</vt:lpstr>
      <vt:lpstr>Arial Black</vt:lpstr>
      <vt:lpstr>Calibri</vt:lpstr>
      <vt:lpstr>Simple Light</vt:lpstr>
      <vt:lpstr>主题5</vt:lpstr>
      <vt:lpstr> 2021 DATATHON </vt:lpstr>
      <vt:lpstr>團隊名稱：【第7組】 因為山就在那  作品名稱： 山那社群平台</vt:lpstr>
      <vt:lpstr> 資訊整合交流平台功能介紹</vt:lpstr>
      <vt:lpstr>提案構想</vt:lpstr>
      <vt:lpstr>分析原理</vt:lpstr>
      <vt:lpstr>k-means分群</vt:lpstr>
      <vt:lpstr>分群後EDA</vt:lpstr>
      <vt:lpstr>推薦系統-1</vt:lpstr>
      <vt:lpstr>推薦系統-2</vt:lpstr>
      <vt:lpstr>PowerPoint 簡報</vt:lpstr>
      <vt:lpstr>Thanks Happy Hacking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 DATATHON</dc:title>
  <dc:creator>Elaina</dc:creator>
  <cp:lastModifiedBy>徐敬雯</cp:lastModifiedBy>
  <cp:revision>2</cp:revision>
  <dcterms:modified xsi:type="dcterms:W3CDTF">2022-01-20T19:19:07Z</dcterms:modified>
</cp:coreProperties>
</file>